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3"/>
  </p:handoutMasterIdLst>
  <p:sldIdLst>
    <p:sldId id="264" r:id="rId2"/>
    <p:sldId id="267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9" r:id="rId11"/>
    <p:sldId id="268" r:id="rId12"/>
  </p:sldIdLst>
  <p:sldSz cx="12192000" cy="6858000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64B6C1-FDB5-4F24-954E-086E26112E14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35F3A0-811D-44E5-9AE1-B0BF95BEA0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22597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4B7BB-E0DF-4957-9554-A45584CF72B3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DA4BE-01CA-421E-8F78-F21D0BBDA7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61815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4B7BB-E0DF-4957-9554-A45584CF72B3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DA4BE-01CA-421E-8F78-F21D0BBDA7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8641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4B7BB-E0DF-4957-9554-A45584CF72B3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DA4BE-01CA-421E-8F78-F21D0BBDA7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873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4B7BB-E0DF-4957-9554-A45584CF72B3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DA4BE-01CA-421E-8F78-F21D0BBDA7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25513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4B7BB-E0DF-4957-9554-A45584CF72B3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DA4BE-01CA-421E-8F78-F21D0BBDA7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0718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4B7BB-E0DF-4957-9554-A45584CF72B3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DA4BE-01CA-421E-8F78-F21D0BBDA7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333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4B7BB-E0DF-4957-9554-A45584CF72B3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DA4BE-01CA-421E-8F78-F21D0BBDA7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0618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4B7BB-E0DF-4957-9554-A45584CF72B3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DA4BE-01CA-421E-8F78-F21D0BBDA7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26467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4B7BB-E0DF-4957-9554-A45584CF72B3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DA4BE-01CA-421E-8F78-F21D0BBDA7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14043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4B7BB-E0DF-4957-9554-A45584CF72B3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DA4BE-01CA-421E-8F78-F21D0BBDA7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3196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4B7BB-E0DF-4957-9554-A45584CF72B3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DA4BE-01CA-421E-8F78-F21D0BBDA7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43296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84B7BB-E0DF-4957-9554-A45584CF72B3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1DA4BE-01CA-421E-8F78-F21D0BBDA7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8582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nome.gov/genetics-glossary/Electrophoresis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1125415" y="996422"/>
            <a:ext cx="954258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</a:rPr>
              <a:t>Lecture </a:t>
            </a:r>
            <a:r>
              <a:rPr lang="en-US" sz="2800" b="1" dirty="0" smtClean="0">
                <a:solidFill>
                  <a:srgbClr val="0070C0"/>
                </a:solidFill>
              </a:rPr>
              <a:t>10.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</a:rPr>
              <a:t>Electrokinetic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>
                <a:solidFill>
                  <a:srgbClr val="0070C0"/>
                </a:solidFill>
              </a:rPr>
              <a:t>phenomena.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Electrokinetic</a:t>
            </a:r>
            <a:r>
              <a:rPr lang="en-US" sz="2800" dirty="0">
                <a:solidFill>
                  <a:srgbClr val="0070C0"/>
                </a:solidFill>
              </a:rPr>
              <a:t> potential. Electrophoresis. </a:t>
            </a:r>
            <a:r>
              <a:rPr lang="en-US" sz="2800" dirty="0" smtClean="0">
                <a:solidFill>
                  <a:srgbClr val="0070C0"/>
                </a:solidFill>
              </a:rPr>
              <a:t>Medical application.</a:t>
            </a:r>
            <a:endParaRPr lang="ru-RU" sz="2800" dirty="0">
              <a:solidFill>
                <a:srgbClr val="0070C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361" y="2402008"/>
            <a:ext cx="4008675" cy="3971356"/>
          </a:xfrm>
          <a:prstGeom prst="rect">
            <a:avLst/>
          </a:prstGeom>
        </p:spPr>
      </p:pic>
      <p:sp>
        <p:nvSpPr>
          <p:cNvPr id="6" name="Прямоугольник 1"/>
          <p:cNvSpPr>
            <a:spLocks noChangeArrowheads="1"/>
          </p:cNvSpPr>
          <p:nvPr/>
        </p:nvSpPr>
        <p:spPr bwMode="auto">
          <a:xfrm>
            <a:off x="7105650" y="6372225"/>
            <a:ext cx="16430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en-US" altLang="sma-NO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Adilbekova</a:t>
            </a:r>
            <a:r>
              <a:rPr lang="en-US" altLang="sma-NO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A.O</a:t>
            </a:r>
          </a:p>
        </p:txBody>
      </p:sp>
      <p:pic>
        <p:nvPicPr>
          <p:cNvPr id="7" name="Picture 1" descr="header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3698" y="0"/>
            <a:ext cx="8928100" cy="884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33618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3207" y="4062695"/>
            <a:ext cx="1068619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Electrophoresis is a laboratory technique used to separate DNA, RNA, or protein molecules based on their size and electrical charge. </a:t>
            </a:r>
            <a:endParaRPr lang="en-US" sz="24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electric current is used to move molecules to be separated through a gel. </a:t>
            </a:r>
            <a:endParaRPr lang="en-US" sz="24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Pores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the gel work like a sieve, allowing smaller molecules to move faster than larger molecules. </a:t>
            </a:r>
            <a:endParaRPr lang="en-US" sz="24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conditions used during electrophoresis can be adjusted to separate molecules in a desired size range.</a:t>
            </a:r>
            <a:endParaRPr lang="sma-NO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https://www.genome.gov/sites/default/files/tg/en/illustration/electrophoriesi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2362" y="672381"/>
            <a:ext cx="5180994" cy="3390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161364" y="2534648"/>
            <a:ext cx="36903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ma-NO" dirty="0">
                <a:hlinkClick r:id="rId3"/>
              </a:rPr>
              <a:t>https://</a:t>
            </a:r>
            <a:r>
              <a:rPr lang="sma-NO" dirty="0" smtClean="0">
                <a:hlinkClick r:id="rId3"/>
              </a:rPr>
              <a:t>www.genome.gov/genetics-glossary/Electrophoresis</a:t>
            </a:r>
            <a:r>
              <a:rPr lang="sma-NO" dirty="0" smtClean="0"/>
              <a:t> </a:t>
            </a:r>
            <a:endParaRPr lang="sma-NO" dirty="0"/>
          </a:p>
        </p:txBody>
      </p:sp>
    </p:spTree>
    <p:extLst>
      <p:ext uri="{BB962C8B-B14F-4D97-AF65-F5344CB8AC3E}">
        <p14:creationId xmlns:p14="http://schemas.microsoft.com/office/powerpoint/2010/main" val="32485708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sma-NO" smtClean="0"/>
              <a:t>Thank you for your attention!</a:t>
            </a:r>
            <a:endParaRPr lang="ru-RU" altLang="sma-NO" smtClean="0"/>
          </a:p>
        </p:txBody>
      </p:sp>
      <p:pic>
        <p:nvPicPr>
          <p:cNvPr id="17411" name="Picture 1" descr="header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950" y="168275"/>
            <a:ext cx="8928100" cy="884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4" descr="Химия — Википед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576" y="4076701"/>
            <a:ext cx="1223963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4535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4149" y="1651379"/>
            <a:ext cx="10739651" cy="4525584"/>
          </a:xfrm>
        </p:spPr>
        <p:txBody>
          <a:bodyPr/>
          <a:lstStyle/>
          <a:p>
            <a:r>
              <a:rPr lang="en-US" dirty="0" err="1" smtClean="0">
                <a:solidFill>
                  <a:srgbClr val="0070C0"/>
                </a:solidFill>
              </a:rPr>
              <a:t>Electroosmosis</a:t>
            </a:r>
            <a:endParaRPr lang="en-US" dirty="0" smtClean="0">
              <a:solidFill>
                <a:srgbClr val="0070C0"/>
              </a:solidFill>
            </a:endParaRPr>
          </a:p>
          <a:p>
            <a:r>
              <a:rPr lang="en-US" dirty="0" smtClean="0">
                <a:solidFill>
                  <a:srgbClr val="0070C0"/>
                </a:solidFill>
              </a:rPr>
              <a:t>Professor </a:t>
            </a:r>
            <a:r>
              <a:rPr lang="en-US" dirty="0" err="1" smtClean="0">
                <a:solidFill>
                  <a:srgbClr val="0070C0"/>
                </a:solidFill>
              </a:rPr>
              <a:t>F.Reuss</a:t>
            </a:r>
            <a:r>
              <a:rPr lang="kk-KZ" dirty="0" smtClean="0">
                <a:solidFill>
                  <a:srgbClr val="0070C0"/>
                </a:solidFill>
              </a:rPr>
              <a:t>, 1807</a:t>
            </a:r>
          </a:p>
          <a:p>
            <a:pPr marL="0" indent="0">
              <a:buNone/>
            </a:pPr>
            <a:r>
              <a:rPr lang="kk-KZ" dirty="0" smtClean="0"/>
              <a:t>1 </a:t>
            </a:r>
            <a:r>
              <a:rPr lang="en-US" dirty="0" smtClean="0"/>
              <a:t>– quartz, 2 - water</a:t>
            </a:r>
            <a:r>
              <a:rPr lang="kk-KZ" dirty="0" smtClean="0"/>
              <a:t> </a:t>
            </a:r>
            <a:endParaRPr lang="en-US" dirty="0" smtClean="0"/>
          </a:p>
          <a:p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52909" y="2461608"/>
            <a:ext cx="3352800" cy="290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1" descr="header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4538" y="-29746"/>
            <a:ext cx="8928100" cy="884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78839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777922" y="1173707"/>
            <a:ext cx="10575878" cy="516981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4000" i="1" dirty="0" smtClean="0">
                <a:solidFill>
                  <a:srgbClr val="0070C0"/>
                </a:solidFill>
              </a:rPr>
              <a:t>Helmholtz - </a:t>
            </a:r>
            <a:r>
              <a:rPr lang="en-US" sz="4000" i="1" dirty="0" err="1" smtClean="0">
                <a:solidFill>
                  <a:srgbClr val="0070C0"/>
                </a:solidFill>
              </a:rPr>
              <a:t>Smoluchowski</a:t>
            </a:r>
            <a:endParaRPr lang="ru-RU" sz="4000" i="1" dirty="0">
              <a:solidFill>
                <a:srgbClr val="0070C0"/>
              </a:solidFill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600200"/>
            <a:ext cx="8305800" cy="48768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kk-KZ" sz="1800" dirty="0"/>
              <a:t> </a:t>
            </a:r>
            <a:endParaRPr lang="kk-KZ" sz="1800" i="1" dirty="0"/>
          </a:p>
          <a:p>
            <a:pPr eaLnBrk="1" hangingPunct="1">
              <a:lnSpc>
                <a:spcPct val="80000"/>
              </a:lnSpc>
            </a:pPr>
            <a:r>
              <a:rPr lang="kk-KZ" sz="1800" i="1" dirty="0"/>
              <a:t>                 </a:t>
            </a:r>
            <a:r>
              <a:rPr lang="ru-RU" sz="4400" i="1" dirty="0">
                <a:solidFill>
                  <a:srgbClr val="0070C0"/>
                </a:solidFill>
                <a:sym typeface="Symbol" pitchFamily="18" charset="2"/>
              </a:rPr>
              <a:t></a:t>
            </a:r>
            <a:r>
              <a:rPr lang="kk-KZ" sz="4400" i="1" dirty="0">
                <a:solidFill>
                  <a:srgbClr val="0070C0"/>
                </a:solidFill>
              </a:rPr>
              <a:t> = </a:t>
            </a:r>
            <a:r>
              <a:rPr lang="ru-RU" sz="4400" i="1" dirty="0">
                <a:solidFill>
                  <a:srgbClr val="0070C0"/>
                </a:solidFill>
                <a:sym typeface="Symbol" pitchFamily="18" charset="2"/>
              </a:rPr>
              <a:t></a:t>
            </a:r>
            <a:r>
              <a:rPr lang="kk-KZ" sz="4400" i="1" dirty="0">
                <a:solidFill>
                  <a:srgbClr val="0070C0"/>
                </a:solidFill>
              </a:rPr>
              <a:t> </a:t>
            </a:r>
            <a:r>
              <a:rPr lang="ru-RU" sz="4400" dirty="0">
                <a:solidFill>
                  <a:srgbClr val="0070C0"/>
                </a:solidFill>
                <a:sym typeface="Symbol" pitchFamily="18" charset="2"/>
              </a:rPr>
              <a:t></a:t>
            </a:r>
            <a:r>
              <a:rPr lang="kk-KZ" sz="4400" dirty="0">
                <a:solidFill>
                  <a:srgbClr val="0070C0"/>
                </a:solidFill>
              </a:rPr>
              <a:t>æ </a:t>
            </a:r>
            <a:r>
              <a:rPr lang="kk-KZ" sz="4400" i="1" dirty="0">
                <a:solidFill>
                  <a:srgbClr val="0070C0"/>
                </a:solidFill>
              </a:rPr>
              <a:t>/ (</a:t>
            </a:r>
            <a:r>
              <a:rPr lang="ru-RU" sz="4400" i="1" dirty="0">
                <a:solidFill>
                  <a:srgbClr val="0070C0"/>
                </a:solidFill>
                <a:sym typeface="Symbol" pitchFamily="18" charset="2"/>
              </a:rPr>
              <a:t></a:t>
            </a:r>
            <a:r>
              <a:rPr lang="kk-KZ" sz="4400" i="1" baseline="-25000" dirty="0">
                <a:solidFill>
                  <a:srgbClr val="0070C0"/>
                </a:solidFill>
              </a:rPr>
              <a:t>0</a:t>
            </a:r>
            <a:r>
              <a:rPr lang="ru-RU" sz="4400" i="1" dirty="0">
                <a:solidFill>
                  <a:srgbClr val="0070C0"/>
                </a:solidFill>
                <a:sym typeface="Symbol" pitchFamily="18" charset="2"/>
              </a:rPr>
              <a:t></a:t>
            </a:r>
            <a:r>
              <a:rPr lang="kk-KZ" sz="4400" i="1" dirty="0">
                <a:solidFill>
                  <a:srgbClr val="0070C0"/>
                </a:solidFill>
              </a:rPr>
              <a:t> I) .</a:t>
            </a:r>
            <a:r>
              <a:rPr lang="kk-KZ" sz="1800" dirty="0">
                <a:solidFill>
                  <a:srgbClr val="0070C0"/>
                </a:solidFill>
              </a:rPr>
              <a:t>     </a:t>
            </a:r>
          </a:p>
          <a:p>
            <a:pPr eaLnBrk="1" hangingPunct="1">
              <a:lnSpc>
                <a:spcPct val="80000"/>
              </a:lnSpc>
            </a:pPr>
            <a:endParaRPr lang="kk-KZ" sz="1800" dirty="0">
              <a:solidFill>
                <a:srgbClr val="0070C0"/>
              </a:solidFill>
            </a:endParaRPr>
          </a:p>
          <a:p>
            <a:pPr>
              <a:lnSpc>
                <a:spcPct val="80000"/>
              </a:lnSpc>
            </a:pPr>
            <a:r>
              <a:rPr lang="kk-KZ" i="1" dirty="0" smtClean="0"/>
              <a:t>I </a:t>
            </a:r>
            <a:r>
              <a:rPr lang="kk-KZ" dirty="0" smtClean="0"/>
              <a:t>-</a:t>
            </a:r>
            <a:r>
              <a:rPr lang="en-US" dirty="0" smtClean="0"/>
              <a:t> current strength</a:t>
            </a:r>
            <a:r>
              <a:rPr lang="kk-KZ" dirty="0" smtClean="0"/>
              <a:t>; æ – </a:t>
            </a:r>
            <a:r>
              <a:rPr lang="en-US" dirty="0" smtClean="0"/>
              <a:t>electric conductivity</a:t>
            </a:r>
            <a:r>
              <a:rPr lang="kk-KZ" dirty="0" smtClean="0"/>
              <a:t>; </a:t>
            </a:r>
            <a:r>
              <a:rPr lang="en-US" dirty="0" smtClean="0"/>
              <a:t>bulk rate</a:t>
            </a:r>
            <a:r>
              <a:rPr lang="uk-UA" dirty="0" smtClean="0"/>
              <a:t>(</a:t>
            </a:r>
            <a:r>
              <a:rPr lang="ru-RU" dirty="0" smtClean="0">
                <a:sym typeface="Symbol" pitchFamily="18" charset="2"/>
              </a:rPr>
              <a:t></a:t>
            </a:r>
            <a:r>
              <a:rPr lang="uk-UA" dirty="0" smtClean="0"/>
              <a:t>, м</a:t>
            </a:r>
            <a:r>
              <a:rPr lang="uk-UA" baseline="30000" dirty="0" smtClean="0"/>
              <a:t>3</a:t>
            </a:r>
            <a:r>
              <a:rPr lang="uk-UA" dirty="0" smtClean="0"/>
              <a:t>/с);</a:t>
            </a:r>
            <a:r>
              <a:rPr lang="uk-UA" sz="1600" dirty="0"/>
              <a:t> </a:t>
            </a:r>
            <a:r>
              <a:rPr lang="ru-RU" i="1" dirty="0" smtClean="0">
                <a:sym typeface="Symbol" pitchFamily="18" charset="2"/>
              </a:rPr>
              <a:t></a:t>
            </a:r>
            <a:r>
              <a:rPr lang="uk-UA" dirty="0" smtClean="0"/>
              <a:t> - </a:t>
            </a:r>
            <a:r>
              <a:rPr lang="en-US" dirty="0" smtClean="0"/>
              <a:t>dispersion medium viscosity</a:t>
            </a:r>
            <a:r>
              <a:rPr lang="uk-UA" dirty="0" smtClean="0"/>
              <a:t>; </a:t>
            </a:r>
            <a:r>
              <a:rPr lang="ru-RU" i="1" dirty="0" smtClean="0">
                <a:sym typeface="Symbol" pitchFamily="18" charset="2"/>
              </a:rPr>
              <a:t></a:t>
            </a:r>
            <a:r>
              <a:rPr lang="uk-UA" i="1" dirty="0" smtClean="0"/>
              <a:t> </a:t>
            </a:r>
            <a:r>
              <a:rPr lang="uk-UA" dirty="0" smtClean="0"/>
              <a:t>- </a:t>
            </a:r>
            <a:r>
              <a:rPr lang="en-US" dirty="0" smtClean="0"/>
              <a:t>dispersion medium </a:t>
            </a:r>
            <a:r>
              <a:rPr lang="en-US" dirty="0" err="1" smtClean="0"/>
              <a:t>dielectrical</a:t>
            </a:r>
            <a:r>
              <a:rPr lang="en-US" dirty="0" smtClean="0"/>
              <a:t> permittivity</a:t>
            </a:r>
            <a:r>
              <a:rPr lang="uk-UA" dirty="0" smtClean="0"/>
              <a:t>; </a:t>
            </a:r>
            <a:r>
              <a:rPr lang="ru-RU" i="1" dirty="0" smtClean="0">
                <a:sym typeface="Symbol" pitchFamily="18" charset="2"/>
              </a:rPr>
              <a:t></a:t>
            </a:r>
            <a:r>
              <a:rPr lang="uk-UA" i="1" baseline="-25000" dirty="0" smtClean="0"/>
              <a:t>0</a:t>
            </a:r>
            <a:r>
              <a:rPr lang="uk-UA" dirty="0" smtClean="0"/>
              <a:t> – </a:t>
            </a:r>
            <a:r>
              <a:rPr lang="en-US" dirty="0" smtClean="0"/>
              <a:t>electric constant </a:t>
            </a:r>
            <a:r>
              <a:rPr lang="uk-UA" dirty="0" smtClean="0"/>
              <a:t>8,85</a:t>
            </a:r>
            <a:r>
              <a:rPr lang="ru-RU" dirty="0" smtClean="0">
                <a:sym typeface="Symbol" pitchFamily="18" charset="2"/>
              </a:rPr>
              <a:t></a:t>
            </a:r>
            <a:r>
              <a:rPr lang="uk-UA" dirty="0" smtClean="0"/>
              <a:t>10</a:t>
            </a:r>
            <a:r>
              <a:rPr lang="uk-UA" baseline="30000" dirty="0" smtClean="0"/>
              <a:t>-12</a:t>
            </a:r>
            <a:r>
              <a:rPr lang="uk-UA" dirty="0" smtClean="0"/>
              <a:t> </a:t>
            </a:r>
            <a:r>
              <a:rPr lang="en-US" dirty="0" smtClean="0"/>
              <a:t>F</a:t>
            </a:r>
            <a:r>
              <a:rPr lang="uk-UA" dirty="0" smtClean="0"/>
              <a:t>/</a:t>
            </a:r>
            <a:r>
              <a:rPr lang="en-US" dirty="0" smtClean="0"/>
              <a:t>m</a:t>
            </a:r>
            <a:r>
              <a:rPr lang="kk-KZ" dirty="0" smtClean="0"/>
              <a:t>                      </a:t>
            </a:r>
            <a:endParaRPr lang="uk-UA" dirty="0" smtClean="0"/>
          </a:p>
          <a:p>
            <a:pPr eaLnBrk="1" hangingPunct="1">
              <a:lnSpc>
                <a:spcPct val="80000"/>
              </a:lnSpc>
            </a:pPr>
            <a:r>
              <a:rPr lang="uk-UA" sz="1800" dirty="0"/>
              <a:t>. </a:t>
            </a:r>
            <a:endParaRPr lang="ru-RU" sz="1800" dirty="0"/>
          </a:p>
        </p:txBody>
      </p:sp>
      <p:pic>
        <p:nvPicPr>
          <p:cNvPr id="4" name="Picture 1" descr="header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950" y="168275"/>
            <a:ext cx="8928100" cy="884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67513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51379" y="1774209"/>
            <a:ext cx="8559421" cy="4351955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rgbClr val="0070C0"/>
                </a:solidFill>
              </a:rPr>
              <a:t>Electrophoresis</a:t>
            </a:r>
            <a:r>
              <a:rPr lang="uk-UA" dirty="0" smtClean="0">
                <a:solidFill>
                  <a:srgbClr val="0070C0"/>
                </a:solidFill>
              </a:rPr>
              <a:t>.</a:t>
            </a:r>
            <a:endParaRPr lang="ru-RU" dirty="0" smtClean="0">
              <a:solidFill>
                <a:srgbClr val="0070C0"/>
              </a:solidFill>
            </a:endParaRPr>
          </a:p>
        </p:txBody>
      </p:sp>
      <p:pic>
        <p:nvPicPr>
          <p:cNvPr id="12291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9673" y="2840039"/>
            <a:ext cx="5257800" cy="328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1" descr="header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2389" y="18147"/>
            <a:ext cx="8928100" cy="884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Electrophoresis | Philip Harri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6372" y="2389556"/>
            <a:ext cx="6183448" cy="3476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96413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573206" y="1023582"/>
            <a:ext cx="10780594" cy="667106"/>
          </a:xfrm>
        </p:spPr>
        <p:txBody>
          <a:bodyPr/>
          <a:lstStyle/>
          <a:p>
            <a:r>
              <a:rPr lang="en-US" sz="4000" i="1" dirty="0" smtClean="0">
                <a:solidFill>
                  <a:srgbClr val="0070C0"/>
                </a:solidFill>
              </a:rPr>
              <a:t>Helmholtz </a:t>
            </a:r>
            <a:r>
              <a:rPr lang="en-US" sz="4000" i="1" dirty="0" smtClean="0">
                <a:solidFill>
                  <a:srgbClr val="0070C0"/>
                </a:solidFill>
              </a:rPr>
              <a:t>– </a:t>
            </a:r>
            <a:r>
              <a:rPr lang="en-US" sz="4000" i="1" dirty="0" err="1" smtClean="0">
                <a:solidFill>
                  <a:srgbClr val="0070C0"/>
                </a:solidFill>
              </a:rPr>
              <a:t>Smoluchowski</a:t>
            </a:r>
            <a:r>
              <a:rPr lang="en-US" sz="4000" i="1" dirty="0" smtClean="0">
                <a:solidFill>
                  <a:srgbClr val="0070C0"/>
                </a:solidFill>
              </a:rPr>
              <a:t> equation</a:t>
            </a:r>
            <a:endParaRPr lang="ru-RU" sz="4000" dirty="0">
              <a:solidFill>
                <a:srgbClr val="0070C0"/>
              </a:solidFill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uk-UA" dirty="0" smtClean="0">
                <a:solidFill>
                  <a:srgbClr val="0070C0"/>
                </a:solidFill>
              </a:rPr>
              <a:t> </a:t>
            </a:r>
            <a:r>
              <a:rPr lang="ru-RU" b="1" i="1" dirty="0" smtClean="0">
                <a:solidFill>
                  <a:srgbClr val="0070C0"/>
                </a:solidFill>
                <a:sym typeface="Symbol" pitchFamily="18" charset="2"/>
              </a:rPr>
              <a:t></a:t>
            </a:r>
            <a:r>
              <a:rPr lang="uk-UA" b="1" i="1" dirty="0" smtClean="0">
                <a:solidFill>
                  <a:srgbClr val="0070C0"/>
                </a:solidFill>
              </a:rPr>
              <a:t> = </a:t>
            </a:r>
            <a:r>
              <a:rPr lang="ru-RU" b="1" i="1" dirty="0" smtClean="0">
                <a:solidFill>
                  <a:srgbClr val="0070C0"/>
                </a:solidFill>
                <a:sym typeface="Symbol" pitchFamily="18" charset="2"/>
              </a:rPr>
              <a:t></a:t>
            </a:r>
            <a:r>
              <a:rPr lang="en-US" b="1" dirty="0" smtClean="0">
                <a:solidFill>
                  <a:srgbClr val="0070C0"/>
                </a:solidFill>
              </a:rPr>
              <a:t>U</a:t>
            </a:r>
            <a:r>
              <a:rPr lang="ru-RU" b="1" dirty="0" smtClean="0">
                <a:solidFill>
                  <a:srgbClr val="0070C0"/>
                </a:solidFill>
              </a:rPr>
              <a:t>эф</a:t>
            </a:r>
            <a:r>
              <a:rPr lang="uk-UA" b="1" dirty="0" smtClean="0">
                <a:solidFill>
                  <a:srgbClr val="0070C0"/>
                </a:solidFill>
              </a:rPr>
              <a:t> </a:t>
            </a:r>
            <a:r>
              <a:rPr lang="uk-UA" b="1" i="1" dirty="0" smtClean="0">
                <a:solidFill>
                  <a:srgbClr val="0070C0"/>
                </a:solidFill>
              </a:rPr>
              <a:t>/ (</a:t>
            </a:r>
            <a:r>
              <a:rPr lang="ru-RU" b="1" i="1" dirty="0" smtClean="0">
                <a:solidFill>
                  <a:srgbClr val="0070C0"/>
                </a:solidFill>
                <a:sym typeface="Symbol" pitchFamily="18" charset="2"/>
              </a:rPr>
              <a:t></a:t>
            </a:r>
            <a:r>
              <a:rPr lang="uk-UA" b="1" i="1" baseline="-25000" dirty="0">
                <a:solidFill>
                  <a:srgbClr val="0070C0"/>
                </a:solidFill>
              </a:rPr>
              <a:t>0</a:t>
            </a:r>
            <a:r>
              <a:rPr lang="uk-UA" b="1" i="1" dirty="0" smtClean="0">
                <a:solidFill>
                  <a:srgbClr val="0070C0"/>
                </a:solidFill>
              </a:rPr>
              <a:t> )</a:t>
            </a:r>
            <a:r>
              <a:rPr lang="uk-UA" dirty="0" smtClean="0">
                <a:solidFill>
                  <a:srgbClr val="0070C0"/>
                </a:solidFill>
              </a:rPr>
              <a:t> </a:t>
            </a:r>
            <a:endParaRPr lang="en-US" dirty="0" smtClean="0">
              <a:solidFill>
                <a:srgbClr val="0070C0"/>
              </a:solidFill>
            </a:endParaRPr>
          </a:p>
          <a:p>
            <a:pPr eaLnBrk="1" hangingPunct="1"/>
            <a:endParaRPr lang="uk-UA" dirty="0" smtClean="0"/>
          </a:p>
          <a:p>
            <a:pPr eaLnBrk="1" hangingPunct="1"/>
            <a:r>
              <a:rPr lang="uk-UA" dirty="0" smtClean="0"/>
              <a:t> </a:t>
            </a:r>
            <a:r>
              <a:rPr lang="en-US" b="1" dirty="0" smtClean="0">
                <a:solidFill>
                  <a:srgbClr val="0070C0"/>
                </a:solidFill>
              </a:rPr>
              <a:t>U</a:t>
            </a:r>
            <a:r>
              <a:rPr lang="kk-KZ" b="1" dirty="0" smtClean="0">
                <a:solidFill>
                  <a:srgbClr val="0070C0"/>
                </a:solidFill>
              </a:rPr>
              <a:t>эф = </a:t>
            </a:r>
            <a:r>
              <a:rPr lang="en-US" b="1" dirty="0" smtClean="0">
                <a:solidFill>
                  <a:srgbClr val="0070C0"/>
                </a:solidFill>
              </a:rPr>
              <a:t>u</a:t>
            </a:r>
            <a:r>
              <a:rPr lang="uk-UA" b="1" baseline="-25000" dirty="0">
                <a:solidFill>
                  <a:srgbClr val="0070C0"/>
                </a:solidFill>
              </a:rPr>
              <a:t>0</a:t>
            </a:r>
            <a:r>
              <a:rPr lang="uk-UA" b="1" dirty="0" smtClean="0">
                <a:solidFill>
                  <a:srgbClr val="0070C0"/>
                </a:solidFill>
              </a:rPr>
              <a:t> / Н.</a:t>
            </a:r>
            <a:r>
              <a:rPr lang="uk-UA" dirty="0" smtClean="0"/>
              <a:t> </a:t>
            </a:r>
            <a:endParaRPr lang="en-US" dirty="0" smtClean="0"/>
          </a:p>
          <a:p>
            <a:pPr eaLnBrk="1" hangingPunct="1"/>
            <a:endParaRPr lang="uk-UA" dirty="0" smtClean="0"/>
          </a:p>
          <a:p>
            <a:r>
              <a:rPr lang="uk-UA" b="1" dirty="0" smtClean="0">
                <a:solidFill>
                  <a:srgbClr val="0070C0"/>
                </a:solidFill>
              </a:rPr>
              <a:t>Н = </a:t>
            </a:r>
            <a:r>
              <a:rPr lang="kk-KZ" b="1" dirty="0" smtClean="0">
                <a:solidFill>
                  <a:srgbClr val="0070C0"/>
                </a:solidFill>
              </a:rPr>
              <a:t>Е</a:t>
            </a:r>
            <a:r>
              <a:rPr lang="uk-UA" b="1" dirty="0" smtClean="0">
                <a:solidFill>
                  <a:srgbClr val="0070C0"/>
                </a:solidFill>
              </a:rPr>
              <a:t> / </a:t>
            </a:r>
            <a:r>
              <a:rPr lang="en-US" b="1" dirty="0" smtClean="0">
                <a:solidFill>
                  <a:srgbClr val="0070C0"/>
                </a:solidFill>
              </a:rPr>
              <a:t>L</a:t>
            </a:r>
            <a:r>
              <a:rPr lang="uk-UA" dirty="0" smtClean="0">
                <a:solidFill>
                  <a:srgbClr val="0070C0"/>
                </a:solidFill>
              </a:rPr>
              <a:t> </a:t>
            </a:r>
            <a:r>
              <a:rPr lang="uk-UA" dirty="0" smtClean="0"/>
              <a:t>(</a:t>
            </a:r>
            <a:r>
              <a:rPr lang="uk-UA" b="1" dirty="0" smtClean="0"/>
              <a:t>Е</a:t>
            </a:r>
            <a:r>
              <a:rPr lang="uk-UA" dirty="0" smtClean="0"/>
              <a:t> – </a:t>
            </a:r>
            <a:r>
              <a:rPr lang="en-US" dirty="0" smtClean="0"/>
              <a:t>potential difference between electrodes</a:t>
            </a:r>
            <a:r>
              <a:rPr lang="uk-UA" dirty="0" smtClean="0"/>
              <a:t>; </a:t>
            </a:r>
            <a:r>
              <a:rPr lang="en-US" b="1" dirty="0" smtClean="0"/>
              <a:t>L</a:t>
            </a:r>
            <a:r>
              <a:rPr lang="uk-UA" dirty="0" smtClean="0"/>
              <a:t>-</a:t>
            </a:r>
            <a:r>
              <a:rPr lang="en-US" dirty="0" smtClean="0"/>
              <a:t> distance between electrodes</a:t>
            </a:r>
            <a:r>
              <a:rPr lang="uk-UA" dirty="0" smtClean="0"/>
              <a:t>).</a:t>
            </a:r>
            <a:endParaRPr lang="en-US" dirty="0" smtClean="0"/>
          </a:p>
          <a:p>
            <a:endParaRPr lang="uk-UA" dirty="0" smtClean="0"/>
          </a:p>
          <a:p>
            <a:pPr eaLnBrk="1" hangingPunct="1"/>
            <a:r>
              <a:rPr lang="ru-RU" b="1" i="1" dirty="0" smtClean="0">
                <a:solidFill>
                  <a:srgbClr val="0070C0"/>
                </a:solidFill>
                <a:sym typeface="Symbol" pitchFamily="18" charset="2"/>
              </a:rPr>
              <a:t></a:t>
            </a:r>
            <a:r>
              <a:rPr lang="uk-UA" b="1" i="1" dirty="0" smtClean="0">
                <a:solidFill>
                  <a:srgbClr val="0070C0"/>
                </a:solidFill>
              </a:rPr>
              <a:t> = </a:t>
            </a:r>
            <a:r>
              <a:rPr lang="ru-RU" b="1" i="1" dirty="0" smtClean="0">
                <a:solidFill>
                  <a:srgbClr val="0070C0"/>
                </a:solidFill>
                <a:sym typeface="Symbol" pitchFamily="18" charset="2"/>
              </a:rPr>
              <a:t></a:t>
            </a:r>
            <a:r>
              <a:rPr lang="uk-UA" b="1" dirty="0" smtClean="0">
                <a:solidFill>
                  <a:srgbClr val="0070C0"/>
                </a:solidFill>
              </a:rPr>
              <a:t> </a:t>
            </a:r>
            <a:r>
              <a:rPr lang="en-US" b="1" dirty="0" smtClean="0">
                <a:solidFill>
                  <a:srgbClr val="0070C0"/>
                </a:solidFill>
              </a:rPr>
              <a:t>u</a:t>
            </a:r>
            <a:r>
              <a:rPr lang="uk-UA" b="1" baseline="-25000" dirty="0">
                <a:solidFill>
                  <a:srgbClr val="0070C0"/>
                </a:solidFill>
              </a:rPr>
              <a:t>0</a:t>
            </a:r>
            <a:r>
              <a:rPr lang="uk-UA" b="1" dirty="0" smtClean="0">
                <a:solidFill>
                  <a:srgbClr val="0070C0"/>
                </a:solidFill>
              </a:rPr>
              <a:t> </a:t>
            </a:r>
            <a:r>
              <a:rPr lang="uk-UA" b="1" dirty="0" smtClean="0">
                <a:solidFill>
                  <a:srgbClr val="0070C0"/>
                </a:solidFill>
                <a:sym typeface="Symbol" pitchFamily="18" charset="2"/>
              </a:rPr>
              <a:t></a:t>
            </a:r>
            <a:r>
              <a:rPr lang="en-US" b="1" dirty="0" smtClean="0">
                <a:solidFill>
                  <a:srgbClr val="0070C0"/>
                </a:solidFill>
              </a:rPr>
              <a:t>L </a:t>
            </a:r>
            <a:r>
              <a:rPr lang="uk-UA" b="1" i="1" dirty="0" smtClean="0">
                <a:solidFill>
                  <a:srgbClr val="0070C0"/>
                </a:solidFill>
              </a:rPr>
              <a:t>/ (</a:t>
            </a:r>
            <a:r>
              <a:rPr lang="en-US" b="1" i="1" dirty="0" smtClean="0">
                <a:solidFill>
                  <a:srgbClr val="0070C0"/>
                </a:solidFill>
              </a:rPr>
              <a:t>E</a:t>
            </a:r>
            <a:r>
              <a:rPr lang="en-US" b="1" i="1" dirty="0" smtClean="0">
                <a:solidFill>
                  <a:srgbClr val="0070C0"/>
                </a:solidFill>
                <a:sym typeface="Symbol" pitchFamily="18" charset="2"/>
              </a:rPr>
              <a:t></a:t>
            </a:r>
            <a:r>
              <a:rPr lang="ru-RU" b="1" i="1" dirty="0" smtClean="0">
                <a:solidFill>
                  <a:srgbClr val="0070C0"/>
                </a:solidFill>
                <a:sym typeface="Symbol" pitchFamily="18" charset="2"/>
              </a:rPr>
              <a:t></a:t>
            </a:r>
            <a:r>
              <a:rPr lang="uk-UA" b="1" i="1" baseline="-25000" dirty="0">
                <a:solidFill>
                  <a:srgbClr val="0070C0"/>
                </a:solidFill>
              </a:rPr>
              <a:t>0</a:t>
            </a:r>
            <a:r>
              <a:rPr lang="uk-UA" b="1" i="1" dirty="0" smtClean="0">
                <a:solidFill>
                  <a:srgbClr val="0070C0"/>
                </a:solidFill>
              </a:rPr>
              <a:t> ) .</a:t>
            </a:r>
            <a:r>
              <a:rPr lang="uk-UA" dirty="0" smtClean="0">
                <a:solidFill>
                  <a:srgbClr val="0070C0"/>
                </a:solidFill>
              </a:rPr>
              <a:t> </a:t>
            </a:r>
            <a:endParaRPr lang="ru-RU" dirty="0" smtClean="0">
              <a:solidFill>
                <a:srgbClr val="0070C0"/>
              </a:solidFill>
            </a:endParaRPr>
          </a:p>
        </p:txBody>
      </p:sp>
      <p:pic>
        <p:nvPicPr>
          <p:cNvPr id="4" name="Picture 1" descr="header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2391" y="18147"/>
            <a:ext cx="8928100" cy="884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171438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1975563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rgbClr val="0070C0"/>
                </a:solidFill>
              </a:rPr>
              <a:t>Streaming potential </a:t>
            </a:r>
            <a:r>
              <a:rPr lang="uk-UA" sz="4000" b="1" i="1" dirty="0">
                <a:solidFill>
                  <a:srgbClr val="0070C0"/>
                </a:solidFill>
              </a:rPr>
              <a:t/>
            </a:r>
            <a:br>
              <a:rPr lang="uk-UA" sz="4000" b="1" i="1" dirty="0">
                <a:solidFill>
                  <a:srgbClr val="0070C0"/>
                </a:solidFill>
              </a:rPr>
            </a:br>
            <a:r>
              <a:rPr lang="uk-UA" sz="4000" b="1" i="1" dirty="0" smtClean="0">
                <a:solidFill>
                  <a:srgbClr val="0070C0"/>
                </a:solidFill>
              </a:rPr>
              <a:t>(</a:t>
            </a:r>
            <a:r>
              <a:rPr lang="en-US" sz="4000" b="1" dirty="0" err="1" smtClean="0">
                <a:solidFill>
                  <a:srgbClr val="0070C0"/>
                </a:solidFill>
              </a:rPr>
              <a:t>Quincke</a:t>
            </a:r>
            <a:r>
              <a:rPr lang="en-US" sz="4000" b="1" dirty="0" smtClean="0">
                <a:solidFill>
                  <a:srgbClr val="0070C0"/>
                </a:solidFill>
              </a:rPr>
              <a:t> effect</a:t>
            </a:r>
            <a:r>
              <a:rPr lang="ru-RU" sz="4000" b="1" dirty="0" smtClean="0">
                <a:solidFill>
                  <a:srgbClr val="0070C0"/>
                </a:solidFill>
              </a:rPr>
              <a:t>) </a:t>
            </a:r>
            <a:endParaRPr lang="ru-RU" sz="4000" b="1" dirty="0">
              <a:solidFill>
                <a:srgbClr val="0070C0"/>
              </a:solidFill>
            </a:endParaRPr>
          </a:p>
        </p:txBody>
      </p:sp>
      <p:pic>
        <p:nvPicPr>
          <p:cNvPr id="14339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533292" y="1156860"/>
            <a:ext cx="4876800" cy="3367088"/>
          </a:xfrm>
          <a:noFill/>
        </p:spPr>
      </p:pic>
      <p:sp>
        <p:nvSpPr>
          <p:cNvPr id="2" name="Прямоугольник 1"/>
          <p:cNvSpPr/>
          <p:nvPr/>
        </p:nvSpPr>
        <p:spPr>
          <a:xfrm>
            <a:off x="1418493" y="5016644"/>
            <a:ext cx="63720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4000" b="1" i="1" dirty="0" smtClean="0">
                <a:solidFill>
                  <a:srgbClr val="0070C0"/>
                </a:solidFill>
                <a:sym typeface="Symbol" pitchFamily="18" charset="2"/>
              </a:rPr>
              <a:t></a:t>
            </a:r>
            <a:r>
              <a:rPr lang="uk-UA" sz="4000" b="1" i="1" dirty="0" smtClean="0">
                <a:solidFill>
                  <a:srgbClr val="0070C0"/>
                </a:solidFill>
              </a:rPr>
              <a:t> = </a:t>
            </a:r>
            <a:r>
              <a:rPr lang="ru-RU" sz="4000" b="1" i="1" dirty="0" smtClean="0">
                <a:solidFill>
                  <a:srgbClr val="0070C0"/>
                </a:solidFill>
                <a:sym typeface="Symbol" pitchFamily="18" charset="2"/>
              </a:rPr>
              <a:t></a:t>
            </a:r>
            <a:r>
              <a:rPr lang="en-US" sz="4000" b="1" i="1" dirty="0" err="1" smtClean="0">
                <a:solidFill>
                  <a:srgbClr val="0070C0"/>
                </a:solidFill>
              </a:rPr>
              <a:t>U</a:t>
            </a:r>
            <a:r>
              <a:rPr lang="en-US" sz="3200" i="1" dirty="0" err="1" smtClean="0">
                <a:solidFill>
                  <a:srgbClr val="0070C0"/>
                </a:solidFill>
              </a:rPr>
              <a:t>stream</a:t>
            </a:r>
            <a:r>
              <a:rPr lang="uk-UA" sz="4000" b="1" i="1" dirty="0" smtClean="0">
                <a:solidFill>
                  <a:srgbClr val="0070C0"/>
                </a:solidFill>
              </a:rPr>
              <a:t> </a:t>
            </a:r>
            <a:r>
              <a:rPr lang="ru-RU" sz="4000" b="1" i="1" dirty="0" smtClean="0">
                <a:solidFill>
                  <a:srgbClr val="0070C0"/>
                </a:solidFill>
                <a:sym typeface="Symbol" pitchFamily="18" charset="2"/>
              </a:rPr>
              <a:t></a:t>
            </a:r>
            <a:r>
              <a:rPr lang="uk-UA" sz="4000" b="1" i="1" dirty="0" smtClean="0">
                <a:solidFill>
                  <a:srgbClr val="0070C0"/>
                </a:solidFill>
              </a:rPr>
              <a:t>æ / (</a:t>
            </a:r>
            <a:r>
              <a:rPr lang="ru-RU" sz="4000" b="1" i="1" dirty="0" smtClean="0">
                <a:solidFill>
                  <a:srgbClr val="0070C0"/>
                </a:solidFill>
                <a:sym typeface="Symbol" pitchFamily="18" charset="2"/>
              </a:rPr>
              <a:t></a:t>
            </a:r>
            <a:r>
              <a:rPr lang="uk-UA" sz="4000" b="1" i="1" baseline="-25000" dirty="0" smtClean="0">
                <a:solidFill>
                  <a:srgbClr val="0070C0"/>
                </a:solidFill>
              </a:rPr>
              <a:t>0</a:t>
            </a:r>
            <a:r>
              <a:rPr lang="ru-RU" sz="4000" b="1" i="1" dirty="0" smtClean="0">
                <a:solidFill>
                  <a:srgbClr val="0070C0"/>
                </a:solidFill>
                <a:sym typeface="Symbol" pitchFamily="18" charset="2"/>
              </a:rPr>
              <a:t></a:t>
            </a:r>
            <a:r>
              <a:rPr lang="en-US" sz="4000" b="1" i="1" dirty="0" smtClean="0">
                <a:solidFill>
                  <a:srgbClr val="0070C0"/>
                </a:solidFill>
                <a:sym typeface="Symbol" pitchFamily="18" charset="2"/>
              </a:rPr>
              <a:t></a:t>
            </a:r>
            <a:r>
              <a:rPr lang="en-US" sz="4000" b="1" i="1" dirty="0" smtClean="0">
                <a:solidFill>
                  <a:srgbClr val="0070C0"/>
                </a:solidFill>
              </a:rPr>
              <a:t> p</a:t>
            </a:r>
            <a:r>
              <a:rPr lang="uk-UA" sz="4000" b="1" i="1" dirty="0" smtClean="0">
                <a:solidFill>
                  <a:srgbClr val="0070C0"/>
                </a:solidFill>
              </a:rPr>
              <a:t>).</a:t>
            </a:r>
            <a:r>
              <a:rPr lang="uk-UA" sz="4000" i="1" dirty="0" smtClean="0">
                <a:solidFill>
                  <a:srgbClr val="0070C0"/>
                </a:solidFill>
              </a:rPr>
              <a:t>               </a:t>
            </a:r>
          </a:p>
        </p:txBody>
      </p:sp>
      <p:pic>
        <p:nvPicPr>
          <p:cNvPr id="5" name="Picture 1" descr="header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950" y="168275"/>
            <a:ext cx="8928100" cy="884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33255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1981200" y="2266669"/>
            <a:ext cx="8229600" cy="3683757"/>
          </a:xfrm>
        </p:spPr>
        <p:txBody>
          <a:bodyPr>
            <a:normAutofit fontScale="92500"/>
          </a:bodyPr>
          <a:lstStyle/>
          <a:p>
            <a:pPr eaLnBrk="1" hangingPunct="1">
              <a:lnSpc>
                <a:spcPct val="90000"/>
              </a:lnSpc>
            </a:pPr>
            <a:r>
              <a:rPr lang="en-US" dirty="0" smtClean="0"/>
              <a:t>Streaming potential is reverse to osmosis</a:t>
            </a:r>
            <a:r>
              <a:rPr lang="uk-UA" dirty="0" smtClean="0"/>
              <a:t>.</a:t>
            </a:r>
            <a:endParaRPr lang="en-US" dirty="0" smtClean="0"/>
          </a:p>
          <a:p>
            <a:pPr eaLnBrk="1" hangingPunct="1">
              <a:lnSpc>
                <a:spcPct val="90000"/>
              </a:lnSpc>
            </a:pPr>
            <a:r>
              <a:rPr lang="en-US" dirty="0" smtClean="0"/>
              <a:t>Streaming potential occurs at electrodes placed at two sides of semipermeable membrane (</a:t>
            </a:r>
            <a:r>
              <a:rPr lang="en-US" dirty="0" err="1" smtClean="0"/>
              <a:t>diafragm</a:t>
            </a:r>
            <a:r>
              <a:rPr lang="en-US" dirty="0" smtClean="0"/>
              <a:t>) at flow of liquid.</a:t>
            </a:r>
          </a:p>
          <a:p>
            <a:pPr eaLnBrk="1" hangingPunct="1">
              <a:lnSpc>
                <a:spcPct val="90000"/>
              </a:lnSpc>
            </a:pPr>
            <a:endParaRPr lang="en-US" b="1" dirty="0" smtClean="0"/>
          </a:p>
          <a:p>
            <a:pPr eaLnBrk="1" hangingPunct="1">
              <a:lnSpc>
                <a:spcPct val="90000"/>
              </a:lnSpc>
            </a:pPr>
            <a:r>
              <a:rPr lang="ru-RU" b="1" i="1" dirty="0" smtClean="0">
                <a:solidFill>
                  <a:srgbClr val="0070C0"/>
                </a:solidFill>
                <a:sym typeface="Symbol" pitchFamily="18" charset="2"/>
              </a:rPr>
              <a:t></a:t>
            </a:r>
            <a:r>
              <a:rPr lang="uk-UA" b="1" i="1" dirty="0" smtClean="0">
                <a:solidFill>
                  <a:srgbClr val="0070C0"/>
                </a:solidFill>
              </a:rPr>
              <a:t> </a:t>
            </a:r>
            <a:r>
              <a:rPr lang="uk-UA" b="1" i="1" dirty="0" smtClean="0">
                <a:solidFill>
                  <a:srgbClr val="0070C0"/>
                </a:solidFill>
              </a:rPr>
              <a:t>= </a:t>
            </a:r>
            <a:r>
              <a:rPr lang="ru-RU" b="1" i="1" dirty="0" smtClean="0">
                <a:solidFill>
                  <a:srgbClr val="0070C0"/>
                </a:solidFill>
                <a:sym typeface="Symbol" pitchFamily="18" charset="2"/>
              </a:rPr>
              <a:t></a:t>
            </a:r>
            <a:r>
              <a:rPr lang="en-US" b="1" i="1" dirty="0" err="1" smtClean="0">
                <a:solidFill>
                  <a:srgbClr val="0070C0"/>
                </a:solidFill>
              </a:rPr>
              <a:t>U</a:t>
            </a:r>
            <a:r>
              <a:rPr lang="en-US" i="1" dirty="0" err="1" smtClean="0">
                <a:solidFill>
                  <a:srgbClr val="0070C0"/>
                </a:solidFill>
              </a:rPr>
              <a:t>stream</a:t>
            </a:r>
            <a:r>
              <a:rPr lang="ru-RU" b="1" i="1" dirty="0" smtClean="0">
                <a:solidFill>
                  <a:srgbClr val="0070C0"/>
                </a:solidFill>
                <a:sym typeface="Symbol" pitchFamily="18" charset="2"/>
              </a:rPr>
              <a:t></a:t>
            </a:r>
            <a:r>
              <a:rPr lang="uk-UA" b="1" i="1" dirty="0" smtClean="0">
                <a:solidFill>
                  <a:srgbClr val="0070C0"/>
                </a:solidFill>
              </a:rPr>
              <a:t>æ / (</a:t>
            </a:r>
            <a:r>
              <a:rPr lang="ru-RU" b="1" i="1" dirty="0" smtClean="0">
                <a:solidFill>
                  <a:srgbClr val="0070C0"/>
                </a:solidFill>
                <a:sym typeface="Symbol" pitchFamily="18" charset="2"/>
              </a:rPr>
              <a:t></a:t>
            </a:r>
            <a:r>
              <a:rPr lang="uk-UA" b="1" i="1" baseline="-25000" dirty="0">
                <a:solidFill>
                  <a:srgbClr val="0070C0"/>
                </a:solidFill>
              </a:rPr>
              <a:t>0</a:t>
            </a:r>
            <a:r>
              <a:rPr lang="ru-RU" b="1" i="1" dirty="0" smtClean="0">
                <a:solidFill>
                  <a:srgbClr val="0070C0"/>
                </a:solidFill>
                <a:sym typeface="Symbol" pitchFamily="18" charset="2"/>
              </a:rPr>
              <a:t></a:t>
            </a:r>
            <a:r>
              <a:rPr lang="en-US" b="1" i="1" dirty="0" smtClean="0">
                <a:solidFill>
                  <a:srgbClr val="0070C0"/>
                </a:solidFill>
                <a:sym typeface="Symbol" pitchFamily="18" charset="2"/>
              </a:rPr>
              <a:t></a:t>
            </a:r>
            <a:r>
              <a:rPr lang="en-US" b="1" i="1" dirty="0" smtClean="0">
                <a:solidFill>
                  <a:srgbClr val="0070C0"/>
                </a:solidFill>
              </a:rPr>
              <a:t> p</a:t>
            </a:r>
            <a:r>
              <a:rPr lang="uk-UA" b="1" i="1" dirty="0" smtClean="0">
                <a:solidFill>
                  <a:srgbClr val="0070C0"/>
                </a:solidFill>
              </a:rPr>
              <a:t>)</a:t>
            </a:r>
            <a:r>
              <a:rPr lang="uk-UA" i="1" dirty="0" smtClean="0">
                <a:solidFill>
                  <a:srgbClr val="0070C0"/>
                </a:solidFill>
              </a:rPr>
              <a:t>  </a:t>
            </a:r>
            <a:endParaRPr lang="en-US" i="1" dirty="0" smtClean="0">
              <a:solidFill>
                <a:srgbClr val="0070C0"/>
              </a:solidFill>
            </a:endParaRP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uk-UA" i="1" dirty="0" smtClean="0"/>
              <a:t>             </a:t>
            </a:r>
            <a:endParaRPr lang="uk-UA" i="1" dirty="0" smtClean="0"/>
          </a:p>
          <a:p>
            <a:pPr eaLnBrk="1" hangingPunct="1">
              <a:lnSpc>
                <a:spcPct val="90000"/>
              </a:lnSpc>
            </a:pPr>
            <a:r>
              <a:rPr lang="en-US" i="1" dirty="0" smtClean="0"/>
              <a:t>where</a:t>
            </a:r>
            <a:r>
              <a:rPr lang="uk-UA" i="1" dirty="0" smtClean="0"/>
              <a:t> </a:t>
            </a:r>
            <a:r>
              <a:rPr lang="en-US" i="1" dirty="0" smtClean="0">
                <a:sym typeface="Symbol" pitchFamily="18" charset="2"/>
              </a:rPr>
              <a:t></a:t>
            </a:r>
            <a:r>
              <a:rPr lang="en-US" i="1" dirty="0" smtClean="0"/>
              <a:t>p </a:t>
            </a:r>
            <a:r>
              <a:rPr lang="uk-UA" i="1" dirty="0" smtClean="0"/>
              <a:t>–</a:t>
            </a:r>
            <a:r>
              <a:rPr lang="en-US" i="1" dirty="0" smtClean="0"/>
              <a:t> </a:t>
            </a:r>
            <a:r>
              <a:rPr lang="en-US" i="1" dirty="0" err="1" smtClean="0"/>
              <a:t>presuare</a:t>
            </a:r>
            <a:r>
              <a:rPr lang="en-US" i="1" dirty="0" smtClean="0"/>
              <a:t> difference at </a:t>
            </a:r>
            <a:r>
              <a:rPr lang="en-US" i="1" dirty="0" err="1" smtClean="0"/>
              <a:t>diafragme</a:t>
            </a:r>
            <a:r>
              <a:rPr lang="en-US" i="1" dirty="0" smtClean="0"/>
              <a:t> two sides</a:t>
            </a:r>
            <a:r>
              <a:rPr lang="uk-UA" i="1" dirty="0" smtClean="0"/>
              <a:t>.</a:t>
            </a:r>
            <a:r>
              <a:rPr lang="uk-UA" dirty="0" smtClean="0"/>
              <a:t> </a:t>
            </a:r>
            <a:endParaRPr lang="ru-RU" dirty="0" smtClean="0"/>
          </a:p>
        </p:txBody>
      </p:sp>
      <p:pic>
        <p:nvPicPr>
          <p:cNvPr id="3" name="Picture 1" descr="header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950" y="168275"/>
            <a:ext cx="8928100" cy="884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78538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951983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b="1" i="1" dirty="0" smtClean="0">
                <a:solidFill>
                  <a:srgbClr val="0070C0"/>
                </a:solidFill>
              </a:rPr>
              <a:t>Sedimentation </a:t>
            </a:r>
            <a:r>
              <a:rPr lang="en-US" sz="4000" b="1" i="1" dirty="0" smtClean="0">
                <a:solidFill>
                  <a:srgbClr val="0070C0"/>
                </a:solidFill>
              </a:rPr>
              <a:t>potential</a:t>
            </a:r>
            <a:r>
              <a:rPr lang="en-US" sz="4000" b="1" i="1" dirty="0">
                <a:solidFill>
                  <a:srgbClr val="0070C0"/>
                </a:solidFill>
              </a:rPr>
              <a:t> </a:t>
            </a:r>
            <a:r>
              <a:rPr lang="uk-UA" sz="4000" b="1" i="1" dirty="0" smtClean="0">
                <a:solidFill>
                  <a:srgbClr val="0070C0"/>
                </a:solidFill>
              </a:rPr>
              <a:t>(</a:t>
            </a:r>
            <a:r>
              <a:rPr lang="en-US" sz="4000" b="1" dirty="0" smtClean="0">
                <a:solidFill>
                  <a:srgbClr val="0070C0"/>
                </a:solidFill>
              </a:rPr>
              <a:t>Dorn effect</a:t>
            </a:r>
            <a:r>
              <a:rPr lang="uk-UA" sz="4000" b="1" i="1" dirty="0" smtClean="0">
                <a:solidFill>
                  <a:srgbClr val="0070C0"/>
                </a:solidFill>
              </a:rPr>
              <a:t>)</a:t>
            </a:r>
            <a:endParaRPr lang="ru-RU" sz="4000" dirty="0">
              <a:solidFill>
                <a:srgbClr val="0070C0"/>
              </a:solidFill>
            </a:endParaRPr>
          </a:p>
        </p:txBody>
      </p:sp>
      <p:pic>
        <p:nvPicPr>
          <p:cNvPr id="16387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357651" y="2001671"/>
            <a:ext cx="2126284" cy="3784979"/>
          </a:xfrm>
          <a:noFill/>
        </p:spPr>
      </p:pic>
      <p:pic>
        <p:nvPicPr>
          <p:cNvPr id="4" name="Picture 1" descr="header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950" y="168275"/>
            <a:ext cx="8928100" cy="884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70754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569494"/>
            <a:ext cx="8305800" cy="5295336"/>
          </a:xfrm>
        </p:spPr>
        <p:txBody>
          <a:bodyPr>
            <a:normAutofit fontScale="92500"/>
          </a:bodyPr>
          <a:lstStyle/>
          <a:p>
            <a:pPr eaLnBrk="1" hangingPunct="1">
              <a:lnSpc>
                <a:spcPct val="90000"/>
              </a:lnSpc>
            </a:pPr>
            <a:r>
              <a:rPr lang="en-US" dirty="0" smtClean="0">
                <a:solidFill>
                  <a:srgbClr val="0070C0"/>
                </a:solidFill>
              </a:rPr>
              <a:t>Sedimentation potential</a:t>
            </a:r>
            <a:r>
              <a:rPr lang="en-US" dirty="0" smtClean="0"/>
              <a:t> is reverse to </a:t>
            </a:r>
            <a:r>
              <a:rPr lang="en-US" dirty="0" smtClean="0">
                <a:solidFill>
                  <a:srgbClr val="0070C0"/>
                </a:solidFill>
              </a:rPr>
              <a:t>electrophoresis</a:t>
            </a:r>
            <a:endParaRPr lang="uk-UA" i="1" dirty="0">
              <a:solidFill>
                <a:srgbClr val="0070C0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uk-UA" i="1" dirty="0"/>
              <a:t> </a:t>
            </a:r>
            <a:r>
              <a:rPr lang="uk-UA" dirty="0"/>
              <a:t> </a:t>
            </a:r>
            <a:endParaRPr lang="en-US" dirty="0" smtClean="0"/>
          </a:p>
          <a:p>
            <a:pPr eaLnBrk="1" hangingPunct="1">
              <a:lnSpc>
                <a:spcPct val="90000"/>
              </a:lnSpc>
            </a:pPr>
            <a:r>
              <a:rPr lang="ru-RU" sz="3000" i="1" dirty="0" smtClean="0">
                <a:solidFill>
                  <a:srgbClr val="0070C0"/>
                </a:solidFill>
                <a:sym typeface="Symbol" pitchFamily="18" charset="2"/>
              </a:rPr>
              <a:t></a:t>
            </a:r>
            <a:r>
              <a:rPr lang="ru-RU" sz="3000" i="1" dirty="0" smtClean="0">
                <a:solidFill>
                  <a:srgbClr val="0070C0"/>
                </a:solidFill>
              </a:rPr>
              <a:t> </a:t>
            </a:r>
            <a:r>
              <a:rPr lang="ru-RU" sz="3000" i="1" dirty="0">
                <a:solidFill>
                  <a:srgbClr val="0070C0"/>
                </a:solidFill>
              </a:rPr>
              <a:t>= 3</a:t>
            </a:r>
            <a:r>
              <a:rPr lang="ru-RU" sz="3000" i="1" dirty="0">
                <a:solidFill>
                  <a:srgbClr val="0070C0"/>
                </a:solidFill>
                <a:sym typeface="Symbol" pitchFamily="18" charset="2"/>
              </a:rPr>
              <a:t></a:t>
            </a:r>
            <a:r>
              <a:rPr lang="ru-RU" sz="3000" dirty="0">
                <a:solidFill>
                  <a:srgbClr val="0070C0"/>
                </a:solidFill>
                <a:sym typeface="Symbol" pitchFamily="18" charset="2"/>
              </a:rPr>
              <a:t></a:t>
            </a:r>
            <a:r>
              <a:rPr lang="ru-RU" sz="3000" dirty="0">
                <a:solidFill>
                  <a:srgbClr val="0070C0"/>
                </a:solidFill>
              </a:rPr>
              <a:t>æ</a:t>
            </a:r>
            <a:r>
              <a:rPr lang="ru-RU" sz="3000" dirty="0">
                <a:solidFill>
                  <a:srgbClr val="0070C0"/>
                </a:solidFill>
                <a:sym typeface="Symbol" pitchFamily="18" charset="2"/>
              </a:rPr>
              <a:t></a:t>
            </a:r>
            <a:r>
              <a:rPr lang="en-US" sz="3000" dirty="0" err="1" smtClean="0">
                <a:solidFill>
                  <a:srgbClr val="0070C0"/>
                </a:solidFill>
              </a:rPr>
              <a:t>U</a:t>
            </a:r>
            <a:r>
              <a:rPr lang="en-US" sz="3000" i="1" dirty="0" err="1" smtClean="0">
                <a:solidFill>
                  <a:srgbClr val="0070C0"/>
                </a:solidFill>
              </a:rPr>
              <a:t>sedimentation</a:t>
            </a:r>
            <a:r>
              <a:rPr lang="ru-RU" sz="3000" dirty="0" smtClean="0">
                <a:solidFill>
                  <a:srgbClr val="0070C0"/>
                </a:solidFill>
              </a:rPr>
              <a:t> </a:t>
            </a:r>
            <a:r>
              <a:rPr lang="ru-RU" sz="3000" i="1" dirty="0">
                <a:solidFill>
                  <a:srgbClr val="0070C0"/>
                </a:solidFill>
              </a:rPr>
              <a:t>/ [4</a:t>
            </a:r>
            <a:r>
              <a:rPr lang="ru-RU" sz="3000" dirty="0">
                <a:solidFill>
                  <a:srgbClr val="0070C0"/>
                </a:solidFill>
                <a:sym typeface="Symbol" pitchFamily="18" charset="2"/>
              </a:rPr>
              <a:t></a:t>
            </a:r>
            <a:r>
              <a:rPr lang="ru-RU" sz="3000" i="1" dirty="0">
                <a:solidFill>
                  <a:srgbClr val="0070C0"/>
                </a:solidFill>
                <a:sym typeface="Symbol" pitchFamily="18" charset="2"/>
              </a:rPr>
              <a:t></a:t>
            </a:r>
            <a:r>
              <a:rPr lang="ru-RU" sz="3000" dirty="0">
                <a:solidFill>
                  <a:srgbClr val="0070C0"/>
                </a:solidFill>
                <a:sym typeface="Symbol" pitchFamily="18" charset="2"/>
              </a:rPr>
              <a:t></a:t>
            </a:r>
            <a:r>
              <a:rPr lang="ru-RU" sz="3000" i="1" dirty="0">
                <a:solidFill>
                  <a:srgbClr val="0070C0"/>
                </a:solidFill>
                <a:sym typeface="Symbol" pitchFamily="18" charset="2"/>
              </a:rPr>
              <a:t></a:t>
            </a:r>
            <a:r>
              <a:rPr lang="ru-RU" sz="3000" i="1" baseline="-25000" dirty="0">
                <a:solidFill>
                  <a:srgbClr val="0070C0"/>
                </a:solidFill>
              </a:rPr>
              <a:t>0</a:t>
            </a:r>
            <a:r>
              <a:rPr lang="ru-RU" sz="3000" i="1" dirty="0">
                <a:solidFill>
                  <a:srgbClr val="0070C0"/>
                </a:solidFill>
                <a:sym typeface="Symbol" pitchFamily="18" charset="2"/>
              </a:rPr>
              <a:t></a:t>
            </a:r>
            <a:r>
              <a:rPr lang="ru-RU" sz="3000" i="1" dirty="0">
                <a:solidFill>
                  <a:srgbClr val="0070C0"/>
                </a:solidFill>
              </a:rPr>
              <a:t> </a:t>
            </a:r>
            <a:r>
              <a:rPr lang="en-US" sz="3000" i="1" dirty="0">
                <a:solidFill>
                  <a:srgbClr val="0070C0"/>
                </a:solidFill>
              </a:rPr>
              <a:t>r</a:t>
            </a:r>
            <a:r>
              <a:rPr lang="ru-RU" sz="3000" i="1" baseline="30000" dirty="0">
                <a:solidFill>
                  <a:srgbClr val="0070C0"/>
                </a:solidFill>
              </a:rPr>
              <a:t>3</a:t>
            </a:r>
            <a:r>
              <a:rPr lang="ru-RU" sz="3000" i="1" dirty="0">
                <a:solidFill>
                  <a:srgbClr val="0070C0"/>
                </a:solidFill>
                <a:sym typeface="Symbol" pitchFamily="18" charset="2"/>
              </a:rPr>
              <a:t></a:t>
            </a:r>
            <a:r>
              <a:rPr lang="ru-RU" sz="3000" i="1" dirty="0">
                <a:solidFill>
                  <a:srgbClr val="0070C0"/>
                </a:solidFill>
              </a:rPr>
              <a:t> (</a:t>
            </a:r>
            <a:r>
              <a:rPr lang="ru-RU" sz="3000" i="1" dirty="0">
                <a:solidFill>
                  <a:srgbClr val="0070C0"/>
                </a:solidFill>
                <a:sym typeface="Symbol" pitchFamily="18" charset="2"/>
              </a:rPr>
              <a:t></a:t>
            </a:r>
            <a:r>
              <a:rPr lang="ru-RU" sz="3000" i="1" dirty="0">
                <a:solidFill>
                  <a:srgbClr val="0070C0"/>
                </a:solidFill>
              </a:rPr>
              <a:t> -</a:t>
            </a:r>
            <a:r>
              <a:rPr lang="ru-RU" sz="3000" i="1" dirty="0">
                <a:solidFill>
                  <a:srgbClr val="0070C0"/>
                </a:solidFill>
                <a:sym typeface="Symbol" pitchFamily="18" charset="2"/>
              </a:rPr>
              <a:t></a:t>
            </a:r>
            <a:r>
              <a:rPr lang="ru-RU" sz="3000" i="1" baseline="-25000" dirty="0">
                <a:solidFill>
                  <a:srgbClr val="0070C0"/>
                </a:solidFill>
              </a:rPr>
              <a:t>0</a:t>
            </a:r>
            <a:r>
              <a:rPr lang="ru-RU" sz="3000" i="1" dirty="0">
                <a:solidFill>
                  <a:srgbClr val="0070C0"/>
                </a:solidFill>
              </a:rPr>
              <a:t>)</a:t>
            </a:r>
            <a:r>
              <a:rPr lang="ru-RU" sz="3000" i="1" dirty="0">
                <a:solidFill>
                  <a:srgbClr val="0070C0"/>
                </a:solidFill>
                <a:sym typeface="Symbol" pitchFamily="18" charset="2"/>
              </a:rPr>
              <a:t></a:t>
            </a:r>
            <a:r>
              <a:rPr lang="ru-RU" sz="3000" i="1" dirty="0">
                <a:solidFill>
                  <a:srgbClr val="0070C0"/>
                </a:solidFill>
              </a:rPr>
              <a:t> </a:t>
            </a:r>
            <a:r>
              <a:rPr lang="en-US" sz="3000" i="1" dirty="0">
                <a:solidFill>
                  <a:srgbClr val="0070C0"/>
                </a:solidFill>
              </a:rPr>
              <a:t>g</a:t>
            </a:r>
            <a:r>
              <a:rPr lang="ru-RU" sz="3000" i="1" dirty="0">
                <a:solidFill>
                  <a:srgbClr val="0070C0"/>
                </a:solidFill>
                <a:sym typeface="Symbol" pitchFamily="18" charset="2"/>
              </a:rPr>
              <a:t></a:t>
            </a:r>
            <a:r>
              <a:rPr lang="en-US" sz="3000" i="1" dirty="0">
                <a:solidFill>
                  <a:srgbClr val="0070C0"/>
                </a:solidFill>
              </a:rPr>
              <a:t>L</a:t>
            </a:r>
            <a:r>
              <a:rPr lang="ru-RU" sz="3000" i="1" dirty="0" smtClean="0">
                <a:solidFill>
                  <a:srgbClr val="0070C0"/>
                </a:solidFill>
              </a:rPr>
              <a:t>.</a:t>
            </a:r>
            <a:endParaRPr lang="en-US" sz="3000" i="1" dirty="0" smtClean="0">
              <a:solidFill>
                <a:srgbClr val="0070C0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ru-RU" i="1" dirty="0" smtClean="0"/>
              <a:t>  </a:t>
            </a:r>
            <a:r>
              <a:rPr lang="en-US" dirty="0" smtClean="0"/>
              <a:t> </a:t>
            </a:r>
            <a:endParaRPr lang="ru-RU" dirty="0"/>
          </a:p>
          <a:p>
            <a:pPr eaLnBrk="1" hangingPunct="1">
              <a:lnSpc>
                <a:spcPct val="90000"/>
              </a:lnSpc>
            </a:pPr>
            <a:r>
              <a:rPr lang="en-US" dirty="0" smtClean="0"/>
              <a:t>where </a:t>
            </a:r>
            <a:r>
              <a:rPr lang="ru-RU" i="1" dirty="0" smtClean="0">
                <a:sym typeface="Symbol" pitchFamily="18" charset="2"/>
              </a:rPr>
              <a:t></a:t>
            </a:r>
            <a:r>
              <a:rPr lang="kk-KZ" i="1" dirty="0" smtClean="0"/>
              <a:t> </a:t>
            </a:r>
            <a:r>
              <a:rPr lang="kk-KZ" dirty="0" smtClean="0"/>
              <a:t>-</a:t>
            </a:r>
            <a:r>
              <a:rPr lang="en-US" dirty="0" smtClean="0"/>
              <a:t> viscosity of dispersion medium</a:t>
            </a:r>
            <a:r>
              <a:rPr lang="kk-KZ" dirty="0" smtClean="0"/>
              <a:t>;</a:t>
            </a:r>
            <a:r>
              <a:rPr lang="kk-KZ" i="1" dirty="0" smtClean="0"/>
              <a:t> </a:t>
            </a:r>
            <a:endParaRPr lang="en-US" i="1" dirty="0" smtClean="0"/>
          </a:p>
          <a:p>
            <a:pPr eaLnBrk="1" hangingPunct="1">
              <a:lnSpc>
                <a:spcPct val="90000"/>
              </a:lnSpc>
            </a:pPr>
            <a:r>
              <a:rPr lang="kk-KZ" dirty="0" smtClean="0"/>
              <a:t>æ</a:t>
            </a:r>
            <a:r>
              <a:rPr lang="en-US" dirty="0" smtClean="0"/>
              <a:t> </a:t>
            </a:r>
            <a:r>
              <a:rPr lang="kk-KZ" dirty="0" smtClean="0"/>
              <a:t>–</a:t>
            </a:r>
            <a:r>
              <a:rPr lang="en-US" dirty="0" smtClean="0"/>
              <a:t> dispersion medium specific </a:t>
            </a:r>
            <a:r>
              <a:rPr lang="en-US" dirty="0" err="1" smtClean="0"/>
              <a:t>electroconductivity</a:t>
            </a:r>
            <a:r>
              <a:rPr lang="kk-KZ" dirty="0" smtClean="0"/>
              <a:t>; </a:t>
            </a:r>
            <a:endParaRPr lang="en-US" dirty="0" smtClean="0"/>
          </a:p>
          <a:p>
            <a:pPr eaLnBrk="1" hangingPunct="1">
              <a:lnSpc>
                <a:spcPct val="90000"/>
              </a:lnSpc>
            </a:pPr>
            <a:r>
              <a:rPr lang="kk-KZ" i="1" dirty="0" smtClean="0"/>
              <a:t>r</a:t>
            </a:r>
            <a:r>
              <a:rPr lang="en-US" i="1" dirty="0" smtClean="0"/>
              <a:t> </a:t>
            </a:r>
            <a:r>
              <a:rPr lang="kk-KZ" i="1" dirty="0" smtClean="0"/>
              <a:t>–</a:t>
            </a:r>
            <a:r>
              <a:rPr lang="en-US" i="1" dirty="0" smtClean="0"/>
              <a:t> </a:t>
            </a:r>
            <a:r>
              <a:rPr lang="en-US" dirty="0" smtClean="0"/>
              <a:t>radius of dispersed particles </a:t>
            </a:r>
            <a:r>
              <a:rPr lang="kk-KZ" dirty="0" smtClean="0"/>
              <a:t>;</a:t>
            </a:r>
            <a:endParaRPr lang="en-US" dirty="0" smtClean="0"/>
          </a:p>
          <a:p>
            <a:pPr eaLnBrk="1" hangingPunct="1">
              <a:lnSpc>
                <a:spcPct val="90000"/>
              </a:lnSpc>
            </a:pPr>
            <a:r>
              <a:rPr lang="kk-KZ" dirty="0" smtClean="0"/>
              <a:t> </a:t>
            </a:r>
            <a:r>
              <a:rPr lang="ru-RU" i="1" dirty="0">
                <a:sym typeface="Symbol" pitchFamily="18" charset="2"/>
              </a:rPr>
              <a:t></a:t>
            </a:r>
            <a:r>
              <a:rPr lang="kk-KZ" i="1" dirty="0"/>
              <a:t> </a:t>
            </a:r>
            <a:r>
              <a:rPr lang="en-US" dirty="0" smtClean="0"/>
              <a:t>and</a:t>
            </a:r>
            <a:r>
              <a:rPr lang="kk-KZ" i="1" dirty="0" smtClean="0"/>
              <a:t> </a:t>
            </a:r>
            <a:r>
              <a:rPr lang="ru-RU" i="1" dirty="0">
                <a:sym typeface="Symbol" pitchFamily="18" charset="2"/>
              </a:rPr>
              <a:t></a:t>
            </a:r>
            <a:r>
              <a:rPr lang="kk-KZ" sz="1600" i="1" dirty="0"/>
              <a:t>0</a:t>
            </a:r>
            <a:r>
              <a:rPr lang="kk-KZ" i="1" dirty="0"/>
              <a:t> </a:t>
            </a:r>
            <a:r>
              <a:rPr lang="kk-KZ" dirty="0" smtClean="0"/>
              <a:t>– </a:t>
            </a:r>
            <a:r>
              <a:rPr lang="en-US" dirty="0" smtClean="0"/>
              <a:t>densities of dispersed phase and dispersion medium</a:t>
            </a:r>
            <a:r>
              <a:rPr lang="kk-KZ" dirty="0" smtClean="0"/>
              <a:t>; </a:t>
            </a:r>
            <a:endParaRPr lang="en-US" dirty="0" smtClean="0"/>
          </a:p>
          <a:p>
            <a:pPr eaLnBrk="1" hangingPunct="1">
              <a:lnSpc>
                <a:spcPct val="90000"/>
              </a:lnSpc>
            </a:pPr>
            <a:r>
              <a:rPr lang="ru-RU" i="1" dirty="0" smtClean="0">
                <a:sym typeface="Symbol" pitchFamily="18" charset="2"/>
              </a:rPr>
              <a:t></a:t>
            </a:r>
            <a:r>
              <a:rPr lang="kk-KZ" i="1" dirty="0" smtClean="0"/>
              <a:t> </a:t>
            </a:r>
            <a:r>
              <a:rPr lang="kk-KZ" i="1" dirty="0"/>
              <a:t>- </a:t>
            </a:r>
            <a:r>
              <a:rPr lang="en-US" dirty="0" smtClean="0"/>
              <a:t>particle concentration of dispersed phase</a:t>
            </a:r>
            <a:r>
              <a:rPr lang="kk-KZ" dirty="0" smtClean="0"/>
              <a:t>;</a:t>
            </a:r>
            <a:endParaRPr lang="en-US" dirty="0" smtClean="0"/>
          </a:p>
          <a:p>
            <a:pPr eaLnBrk="1" hangingPunct="1">
              <a:lnSpc>
                <a:spcPct val="90000"/>
              </a:lnSpc>
            </a:pPr>
            <a:r>
              <a:rPr lang="kk-KZ" i="1" dirty="0" smtClean="0"/>
              <a:t> </a:t>
            </a:r>
            <a:r>
              <a:rPr lang="kk-KZ" i="1" dirty="0"/>
              <a:t>L </a:t>
            </a:r>
            <a:r>
              <a:rPr lang="kk-KZ" dirty="0" smtClean="0"/>
              <a:t>– </a:t>
            </a:r>
            <a:r>
              <a:rPr lang="en-US" dirty="0" smtClean="0"/>
              <a:t>distance between electrodes</a:t>
            </a:r>
            <a:r>
              <a:rPr lang="kk-KZ" dirty="0" smtClean="0"/>
              <a:t>. </a:t>
            </a:r>
            <a:endParaRPr lang="ru-RU" dirty="0"/>
          </a:p>
          <a:p>
            <a:pPr eaLnBrk="1" hangingPunct="1">
              <a:lnSpc>
                <a:spcPct val="90000"/>
              </a:lnSpc>
            </a:pPr>
            <a:endParaRPr lang="ru-RU" dirty="0"/>
          </a:p>
        </p:txBody>
      </p:sp>
      <p:pic>
        <p:nvPicPr>
          <p:cNvPr id="3" name="Picture 1" descr="header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950" y="168275"/>
            <a:ext cx="8928100" cy="884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15981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392</Words>
  <Application>Microsoft Office PowerPoint</Application>
  <PresentationFormat>Широкоэкранный</PresentationFormat>
  <Paragraphs>45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Symbol</vt:lpstr>
      <vt:lpstr>Times New Roman</vt:lpstr>
      <vt:lpstr>Тема Office</vt:lpstr>
      <vt:lpstr>Презентация PowerPoint</vt:lpstr>
      <vt:lpstr>Презентация PowerPoint</vt:lpstr>
      <vt:lpstr>Helmholtz - Smoluchowski</vt:lpstr>
      <vt:lpstr>Презентация PowerPoint</vt:lpstr>
      <vt:lpstr>Helmholtz – Smoluchowski equation</vt:lpstr>
      <vt:lpstr>Streaming potential  (Quincke effect) </vt:lpstr>
      <vt:lpstr>Презентация PowerPoint</vt:lpstr>
      <vt:lpstr>Sedimentation potential (Dorn effect)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Адильбекова Акбота</dc:creator>
  <cp:lastModifiedBy>admin</cp:lastModifiedBy>
  <cp:revision>9</cp:revision>
  <cp:lastPrinted>2018-11-12T05:23:23Z</cp:lastPrinted>
  <dcterms:created xsi:type="dcterms:W3CDTF">2018-11-12T05:07:28Z</dcterms:created>
  <dcterms:modified xsi:type="dcterms:W3CDTF">2021-11-07T11:46:04Z</dcterms:modified>
</cp:coreProperties>
</file>